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2AB8E83-4831-4254-B16B-F652B6B58EE7}" type="datetimeFigureOut">
              <a:rPr lang="en-AU" smtClean="0"/>
              <a:pPr/>
              <a:t>19/05/2011</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634BF2D-4D85-42C4-BCDA-F836BB967D71}"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AB8E83-4831-4254-B16B-F652B6B58EE7}" type="datetimeFigureOut">
              <a:rPr lang="en-AU" smtClean="0"/>
              <a:pPr/>
              <a:t>19/05/2011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7634BF2D-4D85-42C4-BCDA-F836BB967D71}"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32AB8E83-4831-4254-B16B-F652B6B58EE7}" type="datetimeFigureOut">
              <a:rPr lang="en-AU" smtClean="0"/>
              <a:pPr/>
              <a:t>19/05/2011</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634BF2D-4D85-42C4-BCDA-F836BB967D71}"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AB8E83-4831-4254-B16B-F652B6B58EE7}" type="datetimeFigureOut">
              <a:rPr lang="en-AU" smtClean="0"/>
              <a:pPr/>
              <a:t>19/05/2011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7634BF2D-4D85-42C4-BCDA-F836BB967D71}"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2AB8E83-4831-4254-B16B-F652B6B58EE7}" type="datetimeFigureOut">
              <a:rPr lang="en-AU" smtClean="0"/>
              <a:pPr/>
              <a:t>19/05/2011</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7634BF2D-4D85-42C4-BCDA-F836BB967D71}"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AB8E83-4831-4254-B16B-F652B6B58EE7}" type="datetimeFigureOut">
              <a:rPr lang="en-AU" smtClean="0"/>
              <a:pPr/>
              <a:t>19/05/2011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7634BF2D-4D85-42C4-BCDA-F836BB967D71}"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2AB8E83-4831-4254-B16B-F652B6B58EE7}" type="datetimeFigureOut">
              <a:rPr lang="en-AU" smtClean="0"/>
              <a:pPr/>
              <a:t>19/05/2011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7634BF2D-4D85-42C4-BCDA-F836BB967D71}"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2AB8E83-4831-4254-B16B-F652B6B58EE7}" type="datetimeFigureOut">
              <a:rPr lang="en-AU" smtClean="0"/>
              <a:pPr/>
              <a:t>19/05/2011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7634BF2D-4D85-42C4-BCDA-F836BB967D71}"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2AB8E83-4831-4254-B16B-F652B6B58EE7}" type="datetimeFigureOut">
              <a:rPr lang="en-AU" smtClean="0"/>
              <a:pPr/>
              <a:t>19/05/2011</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7634BF2D-4D85-42C4-BCDA-F836BB967D71}"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AB8E83-4831-4254-B16B-F652B6B58EE7}" type="datetimeFigureOut">
              <a:rPr lang="en-AU" smtClean="0"/>
              <a:pPr/>
              <a:t>19/05/2011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7634BF2D-4D85-42C4-BCDA-F836BB967D71}"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2AB8E83-4831-4254-B16B-F652B6B58EE7}" type="datetimeFigureOut">
              <a:rPr lang="en-AU" smtClean="0"/>
              <a:pPr/>
              <a:t>19/05/2011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7634BF2D-4D85-42C4-BCDA-F836BB967D71}"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2AB8E83-4831-4254-B16B-F652B6B58EE7}" type="datetimeFigureOut">
              <a:rPr lang="en-AU" smtClean="0"/>
              <a:pPr/>
              <a:t>19/05/2011</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634BF2D-4D85-42C4-BCDA-F836BB967D71}"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au.reachout.com/" TargetMode="Externa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gif"/><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topnews.net.nz/images/Mental-Health.JPG"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internet-d.com/wp-content/uploads/2009/11/female_symbol.jpg" TargetMode="Externa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lifeline.org.au/" TargetMode="External"/><Relationship Id="rId2" Type="http://schemas.openxmlformats.org/officeDocument/2006/relationships/hyperlink" Target="http://www.kidshelp.com.au/" TargetMode="External"/><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hyperlink" Target="http://www.humanrights.gov.au/complaints_information/index.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539552" y="3933056"/>
            <a:ext cx="7239000" cy="1143000"/>
          </a:xfrm>
        </p:spPr>
        <p:txBody>
          <a:bodyPr>
            <a:normAutofit fontScale="90000"/>
          </a:bodyPr>
          <a:lstStyle/>
          <a:p>
            <a:pPr algn="ctr"/>
            <a:r>
              <a:rPr lang="en-AU" dirty="0" smtClean="0"/>
              <a:t>Area of study 3: Health issues for Australia's youth</a:t>
            </a:r>
            <a:br>
              <a:rPr lang="en-AU" dirty="0" smtClean="0"/>
            </a:br>
            <a:r>
              <a:rPr lang="en-AU" u="sng" dirty="0" smtClean="0"/>
              <a:t/>
            </a:r>
            <a:br>
              <a:rPr lang="en-AU" u="sng" dirty="0" smtClean="0"/>
            </a:br>
            <a:r>
              <a:rPr lang="en-AU" u="sng" dirty="0" smtClean="0"/>
              <a:t>Cyber-safety</a:t>
            </a:r>
            <a:r>
              <a:rPr lang="en-AU" dirty="0" smtClean="0"/>
              <a:t/>
            </a:r>
            <a:br>
              <a:rPr lang="en-AU" dirty="0" smtClean="0"/>
            </a:br>
            <a:r>
              <a:rPr lang="en-AU" dirty="0" smtClean="0"/>
              <a:t/>
            </a:r>
            <a:br>
              <a:rPr lang="en-AU" dirty="0" smtClean="0"/>
            </a:br>
            <a:r>
              <a:rPr lang="en-AU" dirty="0" smtClean="0"/>
              <a:t/>
            </a:r>
            <a:br>
              <a:rPr lang="en-AU" dirty="0" smtClean="0"/>
            </a:br>
            <a:r>
              <a:rPr lang="en-AU" dirty="0" smtClean="0"/>
              <a:t>By Victoria Coto</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Bibliography </a:t>
            </a:r>
            <a:endParaRPr lang="en-AU" dirty="0"/>
          </a:p>
        </p:txBody>
      </p:sp>
      <p:sp>
        <p:nvSpPr>
          <p:cNvPr id="3" name="Content Placeholder 2"/>
          <p:cNvSpPr>
            <a:spLocks noGrp="1"/>
          </p:cNvSpPr>
          <p:nvPr>
            <p:ph idx="1"/>
          </p:nvPr>
        </p:nvSpPr>
        <p:spPr>
          <a:xfrm>
            <a:off x="457200" y="1609416"/>
            <a:ext cx="6995120" cy="3331752"/>
          </a:xfrm>
        </p:spPr>
        <p:txBody>
          <a:bodyPr>
            <a:normAutofit/>
          </a:bodyPr>
          <a:lstStyle/>
          <a:p>
            <a:r>
              <a:rPr lang="en-AU" sz="1400" dirty="0" smtClean="0"/>
              <a:t>VCE Health and Human Development ( Units 1 and 2 Cambridge)</a:t>
            </a:r>
          </a:p>
          <a:p>
            <a:r>
              <a:rPr lang="en-AU" sz="1400" dirty="0" smtClean="0">
                <a:hlinkClick r:id="rId2"/>
              </a:rPr>
              <a:t>http://au.reachout.com</a:t>
            </a:r>
            <a:r>
              <a:rPr lang="en-AU" sz="1400" dirty="0" smtClean="0">
                <a:hlinkClick r:id="rId2"/>
              </a:rPr>
              <a:t>/</a:t>
            </a:r>
            <a:endParaRPr lang="en-AU" sz="1400" dirty="0" smtClean="0"/>
          </a:p>
          <a:p>
            <a:endParaRPr lang="en-AU" sz="1400" dirty="0"/>
          </a:p>
        </p:txBody>
      </p:sp>
      <p:pic>
        <p:nvPicPr>
          <p:cNvPr id="1026" name="Picture 2" descr="http://3.bp.blogspot.com/_WaFr7S6AIHg/SmZFLFECJNI/AAAAAAAABlM/8ZXdPFJ1Jb0/s400/cyberbully2.jpg"/>
          <p:cNvPicPr>
            <a:picLocks noChangeAspect="1" noChangeArrowheads="1"/>
          </p:cNvPicPr>
          <p:nvPr/>
        </p:nvPicPr>
        <p:blipFill>
          <a:blip r:embed="rId3" cstate="print"/>
          <a:srcRect/>
          <a:stretch>
            <a:fillRect/>
          </a:stretch>
        </p:blipFill>
        <p:spPr bwMode="auto">
          <a:xfrm>
            <a:off x="1259632" y="2276872"/>
            <a:ext cx="2664296" cy="1878329"/>
          </a:xfrm>
          <a:prstGeom prst="rect">
            <a:avLst/>
          </a:prstGeom>
          <a:noFill/>
        </p:spPr>
      </p:pic>
      <p:pic>
        <p:nvPicPr>
          <p:cNvPr id="1028" name="Picture 4" descr="http://www.smh.com.au/ffximage/svYOUTUBE_wideweb__470x468,2.jpg"/>
          <p:cNvPicPr>
            <a:picLocks noChangeAspect="1" noChangeArrowheads="1"/>
          </p:cNvPicPr>
          <p:nvPr/>
        </p:nvPicPr>
        <p:blipFill>
          <a:blip r:embed="rId4" cstate="print"/>
          <a:srcRect/>
          <a:stretch>
            <a:fillRect/>
          </a:stretch>
        </p:blipFill>
        <p:spPr bwMode="auto">
          <a:xfrm>
            <a:off x="5580112" y="2132856"/>
            <a:ext cx="2232248" cy="2222749"/>
          </a:xfrm>
          <a:prstGeom prst="rect">
            <a:avLst/>
          </a:prstGeom>
          <a:noFill/>
        </p:spPr>
      </p:pic>
      <p:pic>
        <p:nvPicPr>
          <p:cNvPr id="1030" name="Picture 6" descr="http://2.bp.blogspot.com/-OxUsHEKqcCU/TcvmGKEczJI/AAAAAAAAAAw/WuNumlPrcFA/s1600/No-Bullying-circle2.gif"/>
          <p:cNvPicPr>
            <a:picLocks noChangeAspect="1" noChangeArrowheads="1"/>
          </p:cNvPicPr>
          <p:nvPr/>
        </p:nvPicPr>
        <p:blipFill>
          <a:blip r:embed="rId5" cstate="print"/>
          <a:srcRect/>
          <a:stretch>
            <a:fillRect/>
          </a:stretch>
        </p:blipFill>
        <p:spPr bwMode="auto">
          <a:xfrm>
            <a:off x="5436096" y="4484117"/>
            <a:ext cx="2501055" cy="2373883"/>
          </a:xfrm>
          <a:prstGeom prst="rect">
            <a:avLst/>
          </a:prstGeom>
          <a:noFill/>
        </p:spPr>
      </p:pic>
      <p:pic>
        <p:nvPicPr>
          <p:cNvPr id="1032" name="Picture 8" descr="http://resources1.news.com.au/images/2010/12/11/1225969/509805-cyber-bullying.jpg"/>
          <p:cNvPicPr>
            <a:picLocks noChangeAspect="1" noChangeArrowheads="1"/>
          </p:cNvPicPr>
          <p:nvPr/>
        </p:nvPicPr>
        <p:blipFill>
          <a:blip r:embed="rId6" cstate="print"/>
          <a:srcRect/>
          <a:stretch>
            <a:fillRect/>
          </a:stretch>
        </p:blipFill>
        <p:spPr bwMode="auto">
          <a:xfrm>
            <a:off x="827584" y="4293096"/>
            <a:ext cx="4220468" cy="237644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7488832" cy="6120680"/>
          </a:xfrm>
        </p:spPr>
        <p:txBody>
          <a:bodyPr>
            <a:normAutofit/>
          </a:bodyPr>
          <a:lstStyle/>
          <a:p>
            <a:pPr>
              <a:buNone/>
            </a:pPr>
            <a:r>
              <a:rPr lang="en-AU" sz="1400" dirty="0" smtClean="0"/>
              <a:t>     Youth is the current name for the stage in the lifespan when people make the transition from childhood to adulthood. It is the stage of intense developmental change and is a time when young people are faced with a number of health issues facing Australia's youth. These are....</a:t>
            </a:r>
          </a:p>
          <a:p>
            <a:r>
              <a:rPr lang="en-AU" sz="1400" u="sng" dirty="0" smtClean="0"/>
              <a:t>Mental Health: </a:t>
            </a:r>
            <a:r>
              <a:rPr lang="en-AU" sz="1400" dirty="0" smtClean="0"/>
              <a:t>Defined as a disturbance in a person’s thoughts, feelings and behaviours. It affects how they function in all aspects of their life. Some mental health issues that may start to develop are schizophrenia, autism, anxiety, ADHD and eating disorders. </a:t>
            </a:r>
          </a:p>
          <a:p>
            <a:endParaRPr lang="en-AU" sz="1400" u="sng" dirty="0" smtClean="0"/>
          </a:p>
          <a:p>
            <a:pPr>
              <a:buNone/>
            </a:pPr>
            <a:endParaRPr lang="en-AU" sz="1400" u="sng" dirty="0" smtClean="0"/>
          </a:p>
          <a:p>
            <a:endParaRPr lang="en-AU" sz="1400" u="sng" dirty="0" smtClean="0"/>
          </a:p>
          <a:p>
            <a:r>
              <a:rPr lang="en-AU" sz="1400" u="sng" dirty="0" smtClean="0"/>
              <a:t>Asthma: </a:t>
            </a:r>
            <a:r>
              <a:rPr lang="en-AU" sz="1400" dirty="0" smtClean="0"/>
              <a:t>Asthma is a respiratory condition that involves the airway narrowing and swelling and mucus being produced. Asthma can be triggered by cigarette smoke, dust, pollen, animals, exercise and panic/stress. </a:t>
            </a:r>
          </a:p>
          <a:p>
            <a:pPr>
              <a:buNone/>
            </a:pPr>
            <a:endParaRPr lang="en-AU" sz="1400" dirty="0" smtClean="0"/>
          </a:p>
          <a:p>
            <a:endParaRPr lang="en-AU" sz="1400" dirty="0" smtClean="0"/>
          </a:p>
          <a:p>
            <a:endParaRPr lang="en-AU" sz="1400" u="sng" dirty="0" smtClean="0"/>
          </a:p>
          <a:p>
            <a:r>
              <a:rPr lang="en-AU" sz="1400" u="sng" dirty="0" smtClean="0"/>
              <a:t>Diabetes: </a:t>
            </a:r>
            <a:r>
              <a:rPr lang="en-AU" sz="1400" dirty="0" smtClean="0"/>
              <a:t>Covers a range of conditions that cause there to be too much glucose in the blood due to the body being unable to produce the right amount of insulin to convert food into energy.</a:t>
            </a:r>
          </a:p>
        </p:txBody>
      </p:sp>
      <p:pic>
        <p:nvPicPr>
          <p:cNvPr id="5122" name="Picture 2" descr="See full size image">
            <a:hlinkClick r:id="rId2"/>
          </p:cNvPr>
          <p:cNvPicPr>
            <a:picLocks noChangeAspect="1" noChangeArrowheads="1"/>
          </p:cNvPicPr>
          <p:nvPr/>
        </p:nvPicPr>
        <p:blipFill>
          <a:blip r:embed="rId3" cstate="print"/>
          <a:srcRect/>
          <a:stretch>
            <a:fillRect/>
          </a:stretch>
        </p:blipFill>
        <p:spPr bwMode="auto">
          <a:xfrm>
            <a:off x="6516216" y="2060848"/>
            <a:ext cx="864096" cy="909575"/>
          </a:xfrm>
          <a:prstGeom prst="rect">
            <a:avLst/>
          </a:prstGeom>
          <a:noFill/>
        </p:spPr>
      </p:pic>
      <p:pic>
        <p:nvPicPr>
          <p:cNvPr id="5124" name="Picture 4" descr="http://www.ambulancesforasthma.net.au/images/asthmapuffersf.jpg"/>
          <p:cNvPicPr>
            <a:picLocks noChangeAspect="1" noChangeArrowheads="1"/>
          </p:cNvPicPr>
          <p:nvPr/>
        </p:nvPicPr>
        <p:blipFill>
          <a:blip r:embed="rId4" cstate="print"/>
          <a:srcRect/>
          <a:stretch>
            <a:fillRect/>
          </a:stretch>
        </p:blipFill>
        <p:spPr bwMode="auto">
          <a:xfrm>
            <a:off x="6516216" y="3717032"/>
            <a:ext cx="1008112" cy="788848"/>
          </a:xfrm>
          <a:prstGeom prst="rect">
            <a:avLst/>
          </a:prstGeom>
          <a:noFill/>
        </p:spPr>
      </p:pic>
      <p:pic>
        <p:nvPicPr>
          <p:cNvPr id="5126" name="Picture 6" descr="http://topnews.in/health/files/diabetes-1.jpg"/>
          <p:cNvPicPr>
            <a:picLocks noChangeAspect="1" noChangeArrowheads="1"/>
          </p:cNvPicPr>
          <p:nvPr/>
        </p:nvPicPr>
        <p:blipFill>
          <a:blip r:embed="rId5" cstate="print"/>
          <a:srcRect/>
          <a:stretch>
            <a:fillRect/>
          </a:stretch>
        </p:blipFill>
        <p:spPr bwMode="auto">
          <a:xfrm>
            <a:off x="6444208" y="5373216"/>
            <a:ext cx="1152128" cy="119185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7560840" cy="6264696"/>
          </a:xfrm>
        </p:spPr>
        <p:txBody>
          <a:bodyPr>
            <a:normAutofit/>
          </a:bodyPr>
          <a:lstStyle/>
          <a:p>
            <a:endParaRPr lang="en-AU" sz="1400" u="sng" dirty="0" smtClean="0"/>
          </a:p>
          <a:p>
            <a:r>
              <a:rPr lang="en-AU" sz="1400" u="sng" dirty="0" smtClean="0"/>
              <a:t>Weight: </a:t>
            </a:r>
            <a:r>
              <a:rPr lang="en-AU" sz="1400" dirty="0" smtClean="0"/>
              <a:t>Overweight can contribute to premature death and chronic disease. Youth obesity can be caused by excess fatty food intake and not enough energy expenditure </a:t>
            </a:r>
          </a:p>
          <a:p>
            <a:endParaRPr lang="en-AU" sz="1400" u="sng" dirty="0" smtClean="0"/>
          </a:p>
          <a:p>
            <a:endParaRPr lang="en-AU" sz="1400" u="sng" dirty="0" smtClean="0"/>
          </a:p>
          <a:p>
            <a:endParaRPr lang="en-AU" sz="1400" u="sng" dirty="0" smtClean="0"/>
          </a:p>
          <a:p>
            <a:endParaRPr lang="en-AU" sz="1400" u="sng" dirty="0" smtClean="0"/>
          </a:p>
          <a:p>
            <a:r>
              <a:rPr lang="en-AU" sz="1400" u="sng" dirty="0" smtClean="0"/>
              <a:t>Drug use: </a:t>
            </a:r>
            <a:r>
              <a:rPr lang="en-AU" sz="1400" dirty="0" smtClean="0"/>
              <a:t> Alcohol- The highest consumed drug for 14-19 year olds. It can cause health problems such as bowel problems, central nervous system and psychological problems. It can put people at risk whilst driving, assault, falls and unprotected sex.</a:t>
            </a:r>
          </a:p>
          <a:p>
            <a:pPr>
              <a:buNone/>
            </a:pPr>
            <a:r>
              <a:rPr lang="en-AU" sz="1400" dirty="0" smtClean="0"/>
              <a:t>      Tobacco- The most commonly used drug in Australians 14 years and over. Smoking causes respiratory illnesses, cancers and premature death.</a:t>
            </a:r>
          </a:p>
          <a:p>
            <a:pPr>
              <a:buNone/>
            </a:pPr>
            <a:r>
              <a:rPr lang="en-AU" sz="1400" dirty="0" smtClean="0"/>
              <a:t>      Illicit drugs- A large number of Australians aged 14 years and over have used illicit drugs. Health problems such as organ/nervous system damage, psychological problems, mental illness can all be brought on by drug use.  </a:t>
            </a:r>
          </a:p>
          <a:p>
            <a:endParaRPr lang="en-AU" sz="1400" u="sng" dirty="0" smtClean="0"/>
          </a:p>
          <a:p>
            <a:endParaRPr lang="en-AU" sz="1400" u="sng" dirty="0" smtClean="0"/>
          </a:p>
          <a:p>
            <a:endParaRPr lang="en-AU" sz="1400" u="sng" dirty="0" smtClean="0"/>
          </a:p>
          <a:p>
            <a:endParaRPr lang="en-AU" sz="1400" u="sng" dirty="0" smtClean="0"/>
          </a:p>
          <a:p>
            <a:r>
              <a:rPr lang="en-AU" sz="1400" u="sng" dirty="0" smtClean="0"/>
              <a:t>Sun protection: </a:t>
            </a:r>
            <a:r>
              <a:rPr lang="en-AU" sz="1400" dirty="0" smtClean="0"/>
              <a:t>Australia has one of the worlds highest rates of skin cancer. 95% of skin cancer is preventable. 24% of youth get sunburnt every weekend during Summer. 82% of youth use some sort of sun protection regularly.</a:t>
            </a:r>
          </a:p>
        </p:txBody>
      </p:sp>
      <p:sp>
        <p:nvSpPr>
          <p:cNvPr id="4" name="TextBox 3"/>
          <p:cNvSpPr txBox="1"/>
          <p:nvPr/>
        </p:nvSpPr>
        <p:spPr>
          <a:xfrm>
            <a:off x="1115616" y="1268760"/>
            <a:ext cx="1368152" cy="369332"/>
          </a:xfrm>
          <a:prstGeom prst="rect">
            <a:avLst/>
          </a:prstGeom>
          <a:noFill/>
        </p:spPr>
        <p:txBody>
          <a:bodyPr wrap="square" rtlCol="0">
            <a:spAutoFit/>
          </a:bodyPr>
          <a:lstStyle/>
          <a:p>
            <a:endParaRPr lang="en-AU" dirty="0"/>
          </a:p>
        </p:txBody>
      </p:sp>
      <p:pic>
        <p:nvPicPr>
          <p:cNvPr id="4098" name="Picture 2" descr="http://befitandstrong.com/wp-content/uploads/2009/04/lose-weight-fast-scale.jpg"/>
          <p:cNvPicPr>
            <a:picLocks noChangeAspect="1" noChangeArrowheads="1"/>
          </p:cNvPicPr>
          <p:nvPr/>
        </p:nvPicPr>
        <p:blipFill>
          <a:blip r:embed="rId2" cstate="print"/>
          <a:srcRect/>
          <a:stretch>
            <a:fillRect/>
          </a:stretch>
        </p:blipFill>
        <p:spPr bwMode="auto">
          <a:xfrm>
            <a:off x="6444208" y="764704"/>
            <a:ext cx="1152128" cy="1152128"/>
          </a:xfrm>
          <a:prstGeom prst="rect">
            <a:avLst/>
          </a:prstGeom>
          <a:noFill/>
        </p:spPr>
      </p:pic>
      <p:sp>
        <p:nvSpPr>
          <p:cNvPr id="6" name="TextBox 5"/>
          <p:cNvSpPr txBox="1"/>
          <p:nvPr/>
        </p:nvSpPr>
        <p:spPr>
          <a:xfrm>
            <a:off x="5436096" y="4149080"/>
            <a:ext cx="1008112" cy="369332"/>
          </a:xfrm>
          <a:prstGeom prst="rect">
            <a:avLst/>
          </a:prstGeom>
          <a:noFill/>
        </p:spPr>
        <p:txBody>
          <a:bodyPr wrap="square" rtlCol="0">
            <a:spAutoFit/>
          </a:bodyPr>
          <a:lstStyle/>
          <a:p>
            <a:endParaRPr lang="en-AU" dirty="0"/>
          </a:p>
        </p:txBody>
      </p:sp>
      <p:pic>
        <p:nvPicPr>
          <p:cNvPr id="4100" name="Picture 4" descr="http://www.scientificamerican.com/media/inline/portugal-drug-decriminalization_1.jpg"/>
          <p:cNvPicPr>
            <a:picLocks noChangeAspect="1" noChangeArrowheads="1"/>
          </p:cNvPicPr>
          <p:nvPr/>
        </p:nvPicPr>
        <p:blipFill>
          <a:blip r:embed="rId3" cstate="print"/>
          <a:srcRect/>
          <a:stretch>
            <a:fillRect/>
          </a:stretch>
        </p:blipFill>
        <p:spPr bwMode="auto">
          <a:xfrm>
            <a:off x="6516216" y="3645024"/>
            <a:ext cx="1224136" cy="1224136"/>
          </a:xfrm>
          <a:prstGeom prst="rect">
            <a:avLst/>
          </a:prstGeom>
          <a:noFill/>
        </p:spPr>
      </p:pic>
      <p:pic>
        <p:nvPicPr>
          <p:cNvPr id="4102" name="Picture 6" descr="http://www.workplacesupplies.com.au/images/sunscrn.gif"/>
          <p:cNvPicPr>
            <a:picLocks noChangeAspect="1" noChangeArrowheads="1"/>
          </p:cNvPicPr>
          <p:nvPr/>
        </p:nvPicPr>
        <p:blipFill>
          <a:blip r:embed="rId4" cstate="print"/>
          <a:srcRect/>
          <a:stretch>
            <a:fillRect/>
          </a:stretch>
        </p:blipFill>
        <p:spPr bwMode="auto">
          <a:xfrm>
            <a:off x="6804248" y="5659164"/>
            <a:ext cx="792088" cy="119883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7488832" cy="6336704"/>
          </a:xfrm>
        </p:spPr>
        <p:txBody>
          <a:bodyPr>
            <a:normAutofit/>
          </a:bodyPr>
          <a:lstStyle/>
          <a:p>
            <a:r>
              <a:rPr lang="en-AU" sz="1400" u="sng" dirty="0" smtClean="0"/>
              <a:t>Sexual and reproductive health: </a:t>
            </a:r>
            <a:r>
              <a:rPr lang="en-AU" sz="1400" dirty="0" smtClean="0"/>
              <a:t> Sexual health is the capacity to enjoy and manage sexual and reproductive behaviour. Reproductive health is a state of complete physical, mental and social wellbeing in all matters relating to the reproductive system.  Two sexual and reproductive health issues for youth are pregnancy and STI’s.</a:t>
            </a:r>
          </a:p>
          <a:p>
            <a:endParaRPr lang="en-AU" sz="1400" u="sng" dirty="0" smtClean="0"/>
          </a:p>
          <a:p>
            <a:endParaRPr lang="en-AU" sz="1400" u="sng" dirty="0" smtClean="0"/>
          </a:p>
          <a:p>
            <a:endParaRPr lang="en-AU" sz="1400" u="sng" dirty="0" smtClean="0"/>
          </a:p>
          <a:p>
            <a:r>
              <a:rPr lang="en-AU" sz="1400" u="sng" dirty="0" smtClean="0"/>
              <a:t>Food allergies: </a:t>
            </a:r>
            <a:r>
              <a:rPr lang="en-AU" sz="1400" dirty="0" smtClean="0"/>
              <a:t>A food allergy is an abnormal immune response to a specific part of a food. Food allergies can be fatal and are a serious issue for many Australians. The allergen causes the immune system to productive antibodies to fight against this substance. Approximately 5% of children have a food allergy and 1% of adults. Food allergies have resin 12- fold since 1995.</a:t>
            </a:r>
          </a:p>
          <a:p>
            <a:endParaRPr lang="en-AU" sz="1400" u="sng" dirty="0" smtClean="0"/>
          </a:p>
          <a:p>
            <a:endParaRPr lang="en-AU" sz="1400" u="sng" dirty="0" smtClean="0"/>
          </a:p>
          <a:p>
            <a:endParaRPr lang="en-AU" sz="1400" u="sng" dirty="0" smtClean="0"/>
          </a:p>
          <a:p>
            <a:r>
              <a:rPr lang="en-AU" sz="1400" u="sng" dirty="0" smtClean="0"/>
              <a:t>Living independently/Homelessness: </a:t>
            </a:r>
            <a:r>
              <a:rPr lang="en-AU" sz="1400" dirty="0" smtClean="0"/>
              <a:t>Australians youth live in a wide range of households with parents or careers or independently with friends, a partner or alone. Many family homes appear to have a ‘revolving door’ where young family members may return home for a number of reason. In certain circumstances youth may be forced to leave home. Factors such as poverty, unemployment and lack of affordable housing may also contribute to youth homelessness. This could lead to poor mental health, barriers to education, reduced employment opportunities, discrimination and social exclusion.</a:t>
            </a:r>
          </a:p>
          <a:p>
            <a:pPr>
              <a:buNone/>
            </a:pPr>
            <a:endParaRPr lang="en-AU" sz="1400" u="sng" dirty="0"/>
          </a:p>
        </p:txBody>
      </p:sp>
      <p:pic>
        <p:nvPicPr>
          <p:cNvPr id="3074" name="Picture 2" descr="See full size image">
            <a:hlinkClick r:id="rId2"/>
          </p:cNvPr>
          <p:cNvPicPr>
            <a:picLocks noChangeAspect="1" noChangeArrowheads="1"/>
          </p:cNvPicPr>
          <p:nvPr/>
        </p:nvPicPr>
        <p:blipFill>
          <a:blip r:embed="rId3" cstate="print"/>
          <a:srcRect/>
          <a:stretch>
            <a:fillRect/>
          </a:stretch>
        </p:blipFill>
        <p:spPr bwMode="auto">
          <a:xfrm>
            <a:off x="6660232" y="764704"/>
            <a:ext cx="1164332" cy="1012463"/>
          </a:xfrm>
          <a:prstGeom prst="rect">
            <a:avLst/>
          </a:prstGeom>
          <a:noFill/>
        </p:spPr>
      </p:pic>
      <p:pic>
        <p:nvPicPr>
          <p:cNvPr id="3076" name="Picture 4" descr="http://familytraveller.com.au/wp-content/uploads/2010/07/peanut-allergy.jpg"/>
          <p:cNvPicPr>
            <a:picLocks noChangeAspect="1" noChangeArrowheads="1"/>
          </p:cNvPicPr>
          <p:nvPr/>
        </p:nvPicPr>
        <p:blipFill>
          <a:blip r:embed="rId4" cstate="print"/>
          <a:srcRect/>
          <a:stretch>
            <a:fillRect/>
          </a:stretch>
        </p:blipFill>
        <p:spPr bwMode="auto">
          <a:xfrm>
            <a:off x="6588224" y="2708920"/>
            <a:ext cx="1368152" cy="1172702"/>
          </a:xfrm>
          <a:prstGeom prst="rect">
            <a:avLst/>
          </a:prstGeom>
          <a:noFill/>
        </p:spPr>
      </p:pic>
      <p:pic>
        <p:nvPicPr>
          <p:cNvPr id="3078" name="Picture 6" descr="http://themotjuste.wordpress.com/files/2006/07/homeless_sign.jpg"/>
          <p:cNvPicPr>
            <a:picLocks noChangeAspect="1" noChangeArrowheads="1"/>
          </p:cNvPicPr>
          <p:nvPr/>
        </p:nvPicPr>
        <p:blipFill>
          <a:blip r:embed="rId5" cstate="print"/>
          <a:srcRect/>
          <a:stretch>
            <a:fillRect/>
          </a:stretch>
        </p:blipFill>
        <p:spPr bwMode="auto">
          <a:xfrm>
            <a:off x="6300192" y="5316198"/>
            <a:ext cx="1484164" cy="154180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0"/>
            <a:ext cx="7920880" cy="6858000"/>
          </a:xfrm>
        </p:spPr>
        <p:txBody>
          <a:bodyPr>
            <a:normAutofit/>
          </a:bodyPr>
          <a:lstStyle/>
          <a:p>
            <a:r>
              <a:rPr lang="en-AU" sz="1400" u="sng" dirty="0" smtClean="0"/>
              <a:t>Cyber-Safety: </a:t>
            </a:r>
            <a:r>
              <a:rPr lang="en-AU" sz="1400" dirty="0" smtClean="0"/>
              <a:t>Bullying has been reported as one of the most serious concerns for youth in schools today and cyber-bullying is most prevalent among 11 to 16 year olds. Cyber-safety is a relatively new issue and with the developments in technology and access to computers and mobiles for young people increasing, the popularity of cases of cyber-bullying is increasing rapidly. School authorities suggest that it accounts for almost 90% of all school bullying and harassment. </a:t>
            </a:r>
          </a:p>
          <a:p>
            <a:endParaRPr lang="en-AU" sz="1400" dirty="0" smtClean="0"/>
          </a:p>
          <a:p>
            <a:endParaRPr lang="en-AU" sz="1400" dirty="0" smtClean="0"/>
          </a:p>
          <a:p>
            <a:pPr>
              <a:buNone/>
            </a:pPr>
            <a:r>
              <a:rPr lang="en-AU" sz="1400" dirty="0" smtClean="0"/>
              <a:t> </a:t>
            </a:r>
            <a:endParaRPr lang="en-AU" sz="1400" u="sng" dirty="0" smtClean="0"/>
          </a:p>
          <a:p>
            <a:r>
              <a:rPr lang="en-AU" sz="1400" u="sng" dirty="0" smtClean="0"/>
              <a:t>Risk and protective factors: </a:t>
            </a:r>
            <a:r>
              <a:rPr lang="en-AU" sz="1400" dirty="0" smtClean="0"/>
              <a:t>Risk- taking a risk can be exciting, but the consequences can be detrimental to health, and in some cases can result in long-term conditions. Risk factors are physical, social and emotional risks that have a negative impact on health, for example smoking tobacco as an adolescent. Risk factors play an important role in the measurement of health.  </a:t>
            </a:r>
          </a:p>
          <a:p>
            <a:endParaRPr lang="en-AU" sz="1400" dirty="0" smtClean="0"/>
          </a:p>
          <a:p>
            <a:pPr>
              <a:buNone/>
            </a:pPr>
            <a:endParaRPr lang="en-AU" sz="1400" dirty="0" smtClean="0"/>
          </a:p>
          <a:p>
            <a:endParaRPr lang="en-AU" sz="1400" u="sng" dirty="0" smtClean="0"/>
          </a:p>
          <a:p>
            <a:endParaRPr lang="en-AU" sz="1400" u="sng" dirty="0" smtClean="0"/>
          </a:p>
          <a:p>
            <a:r>
              <a:rPr lang="en-AU" sz="1400" u="sng" dirty="0" smtClean="0"/>
              <a:t>Government, community and personal programs or strategies: </a:t>
            </a:r>
            <a:r>
              <a:rPr lang="en-AU" sz="1400" dirty="0" smtClean="0"/>
              <a:t>there are many groups within the community that are involved in the continual process of improving or creating positive outcomes for youth health and development. These may include government organisations such as youth serving agencies, community organisations and youth themselves. There are many government and community programs that focus on promoting and improving the health and development of youth. However individuals also have to be responsible for their own health.</a:t>
            </a:r>
          </a:p>
          <a:p>
            <a:endParaRPr lang="en-AU" sz="1400" dirty="0" smtClean="0"/>
          </a:p>
          <a:p>
            <a:endParaRPr lang="en-AU" sz="1400" dirty="0" smtClean="0"/>
          </a:p>
          <a:p>
            <a:endParaRPr lang="en-AU" sz="1400" dirty="0" smtClean="0"/>
          </a:p>
        </p:txBody>
      </p:sp>
      <p:sp>
        <p:nvSpPr>
          <p:cNvPr id="5" name="TextBox 4"/>
          <p:cNvSpPr txBox="1"/>
          <p:nvPr/>
        </p:nvSpPr>
        <p:spPr>
          <a:xfrm>
            <a:off x="0" y="692696"/>
            <a:ext cx="683568" cy="369332"/>
          </a:xfrm>
          <a:prstGeom prst="rect">
            <a:avLst/>
          </a:prstGeom>
          <a:noFill/>
        </p:spPr>
        <p:txBody>
          <a:bodyPr wrap="square" rtlCol="0">
            <a:spAutoFit/>
          </a:bodyPr>
          <a:lstStyle/>
          <a:p>
            <a:endParaRPr lang="en-AU" dirty="0"/>
          </a:p>
        </p:txBody>
      </p:sp>
      <p:pic>
        <p:nvPicPr>
          <p:cNvPr id="2050" name="Picture 2" descr="http://fjuhsdcybersafety.wikispaces.com/file/view/safety_logo.png/109049885/safety_logo.png"/>
          <p:cNvPicPr>
            <a:picLocks noChangeAspect="1" noChangeArrowheads="1"/>
          </p:cNvPicPr>
          <p:nvPr/>
        </p:nvPicPr>
        <p:blipFill>
          <a:blip r:embed="rId2" cstate="print"/>
          <a:srcRect/>
          <a:stretch>
            <a:fillRect/>
          </a:stretch>
        </p:blipFill>
        <p:spPr bwMode="auto">
          <a:xfrm>
            <a:off x="6516216" y="1124744"/>
            <a:ext cx="1152128" cy="1152128"/>
          </a:xfrm>
          <a:prstGeom prst="rect">
            <a:avLst/>
          </a:prstGeom>
          <a:noFill/>
        </p:spPr>
      </p:pic>
      <p:sp>
        <p:nvSpPr>
          <p:cNvPr id="7" name="TextBox 6"/>
          <p:cNvSpPr txBox="1"/>
          <p:nvPr/>
        </p:nvSpPr>
        <p:spPr>
          <a:xfrm>
            <a:off x="0" y="692696"/>
            <a:ext cx="1331640" cy="369332"/>
          </a:xfrm>
          <a:prstGeom prst="rect">
            <a:avLst/>
          </a:prstGeom>
          <a:noFill/>
        </p:spPr>
        <p:txBody>
          <a:bodyPr wrap="square" rtlCol="0">
            <a:spAutoFit/>
          </a:bodyPr>
          <a:lstStyle/>
          <a:p>
            <a:endParaRPr lang="en-AU" dirty="0"/>
          </a:p>
        </p:txBody>
      </p:sp>
      <p:pic>
        <p:nvPicPr>
          <p:cNvPr id="2052" name="Picture 4" descr="http://archives.drugabuse.gov/nida_notes/nnvol16n6/Scale.jpg"/>
          <p:cNvPicPr>
            <a:picLocks noChangeAspect="1" noChangeArrowheads="1"/>
          </p:cNvPicPr>
          <p:nvPr/>
        </p:nvPicPr>
        <p:blipFill>
          <a:blip r:embed="rId3" cstate="print"/>
          <a:srcRect/>
          <a:stretch>
            <a:fillRect/>
          </a:stretch>
        </p:blipFill>
        <p:spPr bwMode="auto">
          <a:xfrm>
            <a:off x="6588224" y="3140968"/>
            <a:ext cx="1152128" cy="1339541"/>
          </a:xfrm>
          <a:prstGeom prst="rect">
            <a:avLst/>
          </a:prstGeom>
          <a:noFill/>
        </p:spPr>
      </p:pic>
      <p:sp>
        <p:nvSpPr>
          <p:cNvPr id="9" name="TextBox 8"/>
          <p:cNvSpPr txBox="1"/>
          <p:nvPr/>
        </p:nvSpPr>
        <p:spPr>
          <a:xfrm>
            <a:off x="0" y="476672"/>
            <a:ext cx="1763688" cy="369332"/>
          </a:xfrm>
          <a:prstGeom prst="rect">
            <a:avLst/>
          </a:prstGeom>
          <a:noFill/>
        </p:spPr>
        <p:txBody>
          <a:bodyPr wrap="square" rtlCol="0">
            <a:spAutoFit/>
          </a:bodyPr>
          <a:lstStyle/>
          <a:p>
            <a:endParaRPr lang="en-AU" dirty="0"/>
          </a:p>
        </p:txBody>
      </p:sp>
      <p:pic>
        <p:nvPicPr>
          <p:cNvPr id="2054" name="Picture 6" descr="http://www.nrm.gov.au/publications/logos/images/ausgov-stacked.gif"/>
          <p:cNvPicPr>
            <a:picLocks noChangeAspect="1" noChangeArrowheads="1"/>
          </p:cNvPicPr>
          <p:nvPr/>
        </p:nvPicPr>
        <p:blipFill>
          <a:blip r:embed="rId4" cstate="print"/>
          <a:srcRect/>
          <a:stretch>
            <a:fillRect/>
          </a:stretch>
        </p:blipFill>
        <p:spPr bwMode="auto">
          <a:xfrm>
            <a:off x="6228184" y="5877272"/>
            <a:ext cx="1562063" cy="78702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7544" y="0"/>
            <a:ext cx="7239000" cy="1143000"/>
          </a:xfrm>
        </p:spPr>
        <p:txBody>
          <a:bodyPr/>
          <a:lstStyle/>
          <a:p>
            <a:pPr algn="ctr"/>
            <a:r>
              <a:rPr lang="en-AU" dirty="0" smtClean="0"/>
              <a:t>Cyber Safety</a:t>
            </a:r>
            <a:endParaRPr lang="en-AU" dirty="0"/>
          </a:p>
        </p:txBody>
      </p:sp>
      <p:sp>
        <p:nvSpPr>
          <p:cNvPr id="3" name="Content Placeholder 2"/>
          <p:cNvSpPr>
            <a:spLocks noGrp="1"/>
          </p:cNvSpPr>
          <p:nvPr>
            <p:ph idx="1"/>
          </p:nvPr>
        </p:nvSpPr>
        <p:spPr>
          <a:xfrm>
            <a:off x="539552" y="1124744"/>
            <a:ext cx="7239000" cy="4846320"/>
          </a:xfrm>
        </p:spPr>
        <p:txBody>
          <a:bodyPr>
            <a:normAutofit lnSpcReduction="10000"/>
          </a:bodyPr>
          <a:lstStyle/>
          <a:p>
            <a:r>
              <a:rPr lang="en-AU" sz="1400" dirty="0" smtClean="0"/>
              <a:t>Bullying has been reported as one of the most serious concerns for youth in schools of today and cyber-bullying is most prevalent among 11 to 16 year olds. Cyber Safety is a relatively new issue and with the developments in technology and the increasing amount of access to computers and mobiles for young people cyber-bullying is increasing rapidly.</a:t>
            </a:r>
          </a:p>
          <a:p>
            <a:r>
              <a:rPr lang="en-AU" sz="1400" dirty="0" smtClean="0"/>
              <a:t>Cyber Safety has a huge part of adolescent lives. Even though Cyber Safety has been reported as one of the most serious concerns for youth it also affects physical, social, emotional and intellectual development of an adolescent. </a:t>
            </a:r>
          </a:p>
          <a:p>
            <a:pPr>
              <a:buNone/>
            </a:pPr>
            <a:r>
              <a:rPr lang="en-AU" sz="1400" u="sng" dirty="0" smtClean="0"/>
              <a:t>PHYSICAL: </a:t>
            </a:r>
            <a:r>
              <a:rPr lang="en-AU" sz="1400" dirty="0" smtClean="0"/>
              <a:t>Cyber-Bullying has many affects on adolescents, not just on the victims life but also on the perpetrators health. Some kids that are bullied by cyber-bullying might get physically hurt. They might gain or lose a dramatically amount of weight because of the stress of being bullied. These changes in  person’s life has a terrible impact on an adolescents life.</a:t>
            </a:r>
          </a:p>
          <a:p>
            <a:pPr>
              <a:buNone/>
            </a:pPr>
            <a:r>
              <a:rPr lang="en-AU" sz="1400" u="sng" dirty="0" smtClean="0"/>
              <a:t>EMOTIONAL: </a:t>
            </a:r>
            <a:r>
              <a:rPr lang="en-AU" sz="1400" dirty="0" smtClean="0"/>
              <a:t>When a child is bullied by a predator on the internet it can take a toll on the adolescents emotional life. People are at a risk of living in fear because they might have been traumatised and some are scared to talk to somebody and find ways that they can be helped. </a:t>
            </a:r>
          </a:p>
          <a:p>
            <a:pPr>
              <a:buNone/>
            </a:pPr>
            <a:r>
              <a:rPr lang="en-AU" sz="1400" u="sng" dirty="0" smtClean="0"/>
              <a:t>SOCIAL: </a:t>
            </a:r>
            <a:r>
              <a:rPr lang="en-AU" sz="1400" dirty="0" smtClean="0"/>
              <a:t>Teenagers love t hang out with their friends on the weekends and go out to parties but if someone has been cyber-bullied all these things can change. Teenagers wouldn’t want to communicate with their friends and family. They would be embarrassed  to be in a group so they would rather be alone and exclude themselves away from society. </a:t>
            </a:r>
            <a:endParaRPr lang="en-AU" sz="1400" u="sng" dirty="0" smtClean="0"/>
          </a:p>
          <a:p>
            <a:endParaRPr lang="en-AU" sz="1400" u="sng" dirty="0" smtClean="0"/>
          </a:p>
          <a:p>
            <a:endParaRPr lang="en-AU" sz="1400" u="sng" dirty="0" smtClean="0"/>
          </a:p>
          <a:p>
            <a:endParaRPr lang="en-AU" sz="1400" u="sng" dirty="0" smtClean="0"/>
          </a:p>
          <a:p>
            <a:endParaRPr lang="en-AU" sz="1400" u="sng" dirty="0" smtClean="0"/>
          </a:p>
          <a:p>
            <a:endParaRPr lang="en-AU" sz="1400" u="sng" dirty="0" smtClean="0"/>
          </a:p>
          <a:p>
            <a:endParaRPr lang="en-AU" sz="1400" u="sng"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0"/>
            <a:ext cx="7776864" cy="6381328"/>
          </a:xfrm>
        </p:spPr>
        <p:txBody>
          <a:bodyPr>
            <a:normAutofit/>
          </a:bodyPr>
          <a:lstStyle/>
          <a:p>
            <a:r>
              <a:rPr lang="en-AU" sz="1400" u="sng" dirty="0" smtClean="0"/>
              <a:t>INTELLECTUAL: </a:t>
            </a:r>
            <a:r>
              <a:rPr lang="en-AU" sz="1400" dirty="0" smtClean="0"/>
              <a:t>Cyber-bullying can take a toll on some bodies intellectual health. Cyber-bulling may result an adolescent to be mentally scared and not being able to be apart of society, which means that they exclude themselves away from friends adolescents and family and have a more chance of adolescent suicide or self-harm.</a:t>
            </a:r>
          </a:p>
          <a:p>
            <a:pPr>
              <a:buNone/>
            </a:pPr>
            <a:endParaRPr lang="en-AU" sz="1400" dirty="0" smtClean="0"/>
          </a:p>
          <a:p>
            <a:pPr>
              <a:buNone/>
            </a:pPr>
            <a:endParaRPr lang="en-AU" sz="1400" dirty="0" smtClean="0"/>
          </a:p>
          <a:p>
            <a:pPr>
              <a:buNone/>
            </a:pPr>
            <a:endParaRPr lang="en-AU" sz="1400" dirty="0" smtClean="0"/>
          </a:p>
          <a:p>
            <a:pPr>
              <a:buNone/>
            </a:pPr>
            <a:endParaRPr lang="en-AU" sz="1400" dirty="0" smtClean="0"/>
          </a:p>
          <a:p>
            <a:pPr>
              <a:buNone/>
            </a:pPr>
            <a:r>
              <a:rPr lang="en-AU" sz="1400" dirty="0" smtClean="0"/>
              <a:t>In schools today cyber-bullying is most prevalent among 11 to 16 year olds. School authorities suggest that it accounts for almost 90% of all school bullying and harassment. With the internet growing so rapidly it is easier for a predator to bully or harass someone over the internet because of the nemours websites like MSN, MySpace, Facebook, YouTube and other chat sites. </a:t>
            </a:r>
          </a:p>
          <a:p>
            <a:endParaRPr lang="en-AU" dirty="0" smtClean="0"/>
          </a:p>
          <a:p>
            <a:endParaRPr lang="en-AU" dirty="0" smtClean="0"/>
          </a:p>
          <a:p>
            <a:endParaRPr lang="en-AU" sz="1400" dirty="0" smtClean="0"/>
          </a:p>
          <a:p>
            <a:endParaRPr lang="en-AU" sz="1400" dirty="0" smtClean="0"/>
          </a:p>
          <a:p>
            <a:r>
              <a:rPr lang="en-AU" sz="1400" dirty="0" smtClean="0"/>
              <a:t>Everyone has the right to feel save, not just in their own houses but also on the internet.</a:t>
            </a:r>
            <a:endParaRPr lang="en-AU" sz="1400" dirty="0" smtClean="0"/>
          </a:p>
          <a:p>
            <a:pPr>
              <a:buNone/>
            </a:pPr>
            <a:r>
              <a:rPr lang="en-AU" sz="1400" dirty="0" smtClean="0"/>
              <a:t>Protective- </a:t>
            </a:r>
            <a:r>
              <a:rPr lang="en-AU" sz="1400" dirty="0" smtClean="0"/>
              <a:t>Having a caring and protective family, supportive love ones, suitable friends, supportive </a:t>
            </a:r>
            <a:r>
              <a:rPr lang="en-AU" sz="1400" dirty="0" smtClean="0"/>
              <a:t>environment. Also having anyone that you can talk to about be bullied over th</a:t>
            </a:r>
            <a:r>
              <a:rPr lang="en-AU" sz="1400" dirty="0" smtClean="0"/>
              <a:t>e internet.</a:t>
            </a:r>
          </a:p>
          <a:p>
            <a:pPr>
              <a:buNone/>
            </a:pPr>
            <a:r>
              <a:rPr lang="en-AU" sz="1400" dirty="0" smtClean="0"/>
              <a:t>Risk- Basically everything opposite to protective- </a:t>
            </a:r>
            <a:r>
              <a:rPr lang="en-AU" sz="1400" dirty="0" smtClean="0"/>
              <a:t>e.g. non supportive family, loved ones and friends.</a:t>
            </a:r>
            <a:r>
              <a:rPr lang="en-AU" sz="1400" dirty="0" smtClean="0"/>
              <a:t>  </a:t>
            </a:r>
            <a:endParaRPr lang="en-AU" sz="1400" dirty="0" smtClean="0"/>
          </a:p>
        </p:txBody>
      </p:sp>
      <p:sp>
        <p:nvSpPr>
          <p:cNvPr id="2" name="Title 1"/>
          <p:cNvSpPr>
            <a:spLocks noGrp="1"/>
          </p:cNvSpPr>
          <p:nvPr>
            <p:ph type="title"/>
          </p:nvPr>
        </p:nvSpPr>
        <p:spPr>
          <a:xfrm>
            <a:off x="611560" y="908720"/>
            <a:ext cx="7239000" cy="1143000"/>
          </a:xfrm>
        </p:spPr>
        <p:txBody>
          <a:bodyPr>
            <a:normAutofit fontScale="90000"/>
          </a:bodyPr>
          <a:lstStyle/>
          <a:p>
            <a:r>
              <a:rPr lang="en-AU" dirty="0" smtClean="0"/>
              <a:t>Incidence and prevalence and changes over time</a:t>
            </a:r>
            <a:endParaRPr lang="en-AU" dirty="0"/>
          </a:p>
        </p:txBody>
      </p:sp>
      <p:sp>
        <p:nvSpPr>
          <p:cNvPr id="4" name="Title 1"/>
          <p:cNvSpPr txBox="1">
            <a:spLocks/>
          </p:cNvSpPr>
          <p:nvPr/>
        </p:nvSpPr>
        <p:spPr>
          <a:xfrm>
            <a:off x="395536" y="3212976"/>
            <a:ext cx="7239000" cy="1143000"/>
          </a:xfrm>
          <a:prstGeom prst="rect">
            <a:avLst/>
          </a:prstGeom>
        </p:spPr>
        <p:txBody>
          <a:bodyPr vert="horz" lIns="45720" tIns="0" rIns="45720" bIns="0" anchor="b" anchorCtr="0">
            <a:normAutofit fontScale="8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U"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Determinates</a:t>
            </a:r>
            <a:r>
              <a:rPr kumimoji="0" lang="en-AU"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of health that act as risk and protective factors</a:t>
            </a:r>
            <a:endParaRPr kumimoji="0" lang="en-AU"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Government, Community and programs</a:t>
            </a:r>
            <a:endParaRPr lang="en-AU" dirty="0"/>
          </a:p>
        </p:txBody>
      </p:sp>
      <p:sp>
        <p:nvSpPr>
          <p:cNvPr id="3" name="Content Placeholder 2"/>
          <p:cNvSpPr>
            <a:spLocks noGrp="1"/>
          </p:cNvSpPr>
          <p:nvPr>
            <p:ph idx="1"/>
          </p:nvPr>
        </p:nvSpPr>
        <p:spPr/>
        <p:txBody>
          <a:bodyPr>
            <a:normAutofit/>
          </a:bodyPr>
          <a:lstStyle/>
          <a:p>
            <a:pPr>
              <a:buNone/>
            </a:pPr>
            <a:r>
              <a:rPr lang="en-AU" sz="1400" dirty="0" smtClean="0"/>
              <a:t>The Australian Government have many websites and hotlines for youths to access if they are a victim of cyber-bullying.</a:t>
            </a:r>
          </a:p>
          <a:p>
            <a:pPr>
              <a:buNone/>
            </a:pPr>
            <a:r>
              <a:rPr lang="en-AU" sz="1400" dirty="0" smtClean="0"/>
              <a:t>If you have been bullied or witnessed others been bullied and need help contact: </a:t>
            </a:r>
            <a:br>
              <a:rPr lang="en-AU" sz="1400" dirty="0" smtClean="0"/>
            </a:br>
            <a:r>
              <a:rPr lang="en-AU" sz="1400" dirty="0" smtClean="0"/>
              <a:t/>
            </a:r>
            <a:br>
              <a:rPr lang="en-AU" sz="1400" dirty="0" smtClean="0"/>
            </a:br>
            <a:r>
              <a:rPr lang="en-AU" sz="1400" b="1" dirty="0" smtClean="0"/>
              <a:t>Kids Help Line (1800 55 1800)</a:t>
            </a:r>
            <a:r>
              <a:rPr lang="en-AU" sz="1400" dirty="0" smtClean="0"/>
              <a:t> is a free and confidential, telephone </a:t>
            </a:r>
            <a:r>
              <a:rPr lang="en-AU" sz="1400" dirty="0" smtClean="0"/>
              <a:t>counselling </a:t>
            </a:r>
            <a:r>
              <a:rPr lang="en-AU" sz="1400" dirty="0" smtClean="0"/>
              <a:t>service for 5 to 25 year olds in Australia. </a:t>
            </a:r>
            <a:r>
              <a:rPr lang="en-AU" sz="1400" dirty="0" smtClean="0">
                <a:hlinkClick r:id="rId2" tooltip="Kids Helpline"/>
              </a:rPr>
              <a:t>http://www.kidshelp.com.au</a:t>
            </a:r>
            <a:r>
              <a:rPr lang="en-AU" sz="1400" dirty="0" smtClean="0"/>
              <a:t> </a:t>
            </a:r>
            <a:br>
              <a:rPr lang="en-AU" sz="1400" dirty="0" smtClean="0"/>
            </a:br>
            <a:r>
              <a:rPr lang="en-AU" sz="1400" dirty="0" smtClean="0"/>
              <a:t/>
            </a:r>
            <a:br>
              <a:rPr lang="en-AU" sz="1400" dirty="0" smtClean="0"/>
            </a:br>
            <a:r>
              <a:rPr lang="en-AU" sz="1400" b="1" dirty="0" smtClean="0"/>
              <a:t>Lifeline (13 11 14)</a:t>
            </a:r>
            <a:r>
              <a:rPr lang="en-AU" sz="1400" dirty="0" smtClean="0"/>
              <a:t> is a free and confidential service staffed by trained telephone counsellors. </a:t>
            </a:r>
            <a:r>
              <a:rPr lang="en-AU" sz="1400" dirty="0" smtClean="0">
                <a:hlinkClick r:id="rId3" tooltip="Lifeline "/>
              </a:rPr>
              <a:t>http://www.lifeline.org.au</a:t>
            </a:r>
            <a:r>
              <a:rPr lang="en-AU" sz="1400" dirty="0" smtClean="0"/>
              <a:t> </a:t>
            </a:r>
            <a:br>
              <a:rPr lang="en-AU" sz="1400" dirty="0" smtClean="0"/>
            </a:br>
            <a:r>
              <a:rPr lang="en-AU" sz="1400" dirty="0" smtClean="0"/>
              <a:t/>
            </a:r>
            <a:br>
              <a:rPr lang="en-AU" sz="1400" dirty="0" smtClean="0"/>
            </a:br>
            <a:r>
              <a:rPr lang="en-AU" sz="1400" b="1" dirty="0" smtClean="0"/>
              <a:t>The Australian Human Rights Commission (1300 656 419)</a:t>
            </a:r>
            <a:r>
              <a:rPr lang="en-AU" sz="1400" dirty="0" smtClean="0"/>
              <a:t> has a complaint handling service that may investigate complaints of discrimination, harassment and bullying</a:t>
            </a:r>
            <a:br>
              <a:rPr lang="en-AU" sz="1400" dirty="0" smtClean="0"/>
            </a:br>
            <a:r>
              <a:rPr lang="en-AU" sz="1400" dirty="0" smtClean="0">
                <a:hlinkClick r:id="rId4" tooltip="AHRC - Complaints"/>
              </a:rPr>
              <a:t>http://www.humanrights.gov.au/complaints_information/index.html</a:t>
            </a:r>
            <a:r>
              <a:rPr lang="en-AU" sz="1400" dirty="0" smtClean="0"/>
              <a:t/>
            </a:r>
            <a:br>
              <a:rPr lang="en-AU" sz="1400" dirty="0" smtClean="0"/>
            </a:br>
            <a:endParaRPr lang="en-AU" sz="1400" dirty="0"/>
          </a:p>
        </p:txBody>
      </p:sp>
      <p:pic>
        <p:nvPicPr>
          <p:cNvPr id="4" name="Picture 6" descr="http://www.nrm.gov.au/publications/logos/images/ausgov-stacked.gif"/>
          <p:cNvPicPr>
            <a:picLocks noChangeAspect="1" noChangeArrowheads="1"/>
          </p:cNvPicPr>
          <p:nvPr/>
        </p:nvPicPr>
        <p:blipFill>
          <a:blip r:embed="rId5" cstate="print"/>
          <a:srcRect/>
          <a:stretch>
            <a:fillRect/>
          </a:stretch>
        </p:blipFill>
        <p:spPr bwMode="auto">
          <a:xfrm>
            <a:off x="2771800" y="5157192"/>
            <a:ext cx="2714191" cy="136751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7239000" cy="1143000"/>
          </a:xfrm>
        </p:spPr>
        <p:txBody>
          <a:bodyPr>
            <a:normAutofit fontScale="90000"/>
          </a:bodyPr>
          <a:lstStyle/>
          <a:p>
            <a:r>
              <a:rPr lang="en-AU" dirty="0" smtClean="0"/>
              <a:t>Rights and Responsibilities for youth</a:t>
            </a:r>
            <a:endParaRPr lang="en-AU" dirty="0"/>
          </a:p>
        </p:txBody>
      </p:sp>
      <p:sp>
        <p:nvSpPr>
          <p:cNvPr id="3" name="Content Placeholder 2"/>
          <p:cNvSpPr>
            <a:spLocks noGrp="1"/>
          </p:cNvSpPr>
          <p:nvPr>
            <p:ph idx="1"/>
          </p:nvPr>
        </p:nvSpPr>
        <p:spPr>
          <a:xfrm>
            <a:off x="467544" y="1268760"/>
            <a:ext cx="7560840" cy="5445224"/>
          </a:xfrm>
        </p:spPr>
        <p:txBody>
          <a:bodyPr>
            <a:normAutofit/>
          </a:bodyPr>
          <a:lstStyle/>
          <a:p>
            <a:pPr>
              <a:buNone/>
            </a:pPr>
            <a:r>
              <a:rPr lang="en-AU" sz="1400" dirty="0" smtClean="0"/>
              <a:t>RIGHTS:</a:t>
            </a:r>
            <a:r>
              <a:rPr lang="en-AU" sz="1400" dirty="0" smtClean="0"/>
              <a:t>  </a:t>
            </a:r>
            <a:r>
              <a:rPr lang="en-AU" sz="1400" dirty="0" smtClean="0"/>
              <a:t>All </a:t>
            </a:r>
            <a:r>
              <a:rPr lang="en-AU" sz="1400" dirty="0" smtClean="0"/>
              <a:t>of our human rights are equally important and should be respected by everyone. </a:t>
            </a:r>
            <a:r>
              <a:rPr lang="en-AU" sz="1400" dirty="0" smtClean="0"/>
              <a:t>You </a:t>
            </a:r>
            <a:r>
              <a:rPr lang="en-AU" sz="1400" dirty="0" smtClean="0"/>
              <a:t>have a right to feel safe and to be treated fairly and respectfully. Bullying or harassment can be a violation of these rights. </a:t>
            </a:r>
            <a:r>
              <a:rPr lang="en-AU" sz="1400" dirty="0" smtClean="0"/>
              <a:t>Bullying</a:t>
            </a:r>
            <a:r>
              <a:rPr lang="en-AU" sz="1400" dirty="0" smtClean="0"/>
              <a:t> is an abuse of your human rights. It is a serious problem with serious mental and physical impacts. Bullying can affect you at home, school, work, in your social life and in your ability to feel happy, healthy and </a:t>
            </a:r>
            <a:r>
              <a:rPr lang="en-AU" sz="1400" dirty="0" smtClean="0"/>
              <a:t>secure. It </a:t>
            </a:r>
            <a:r>
              <a:rPr lang="en-AU" sz="1400" dirty="0" smtClean="0"/>
              <a:t>is up to governments, schools, workplaces and individuals </a:t>
            </a:r>
            <a:r>
              <a:rPr lang="en-AU" sz="1400" dirty="0" smtClean="0"/>
              <a:t>to </a:t>
            </a:r>
            <a:r>
              <a:rPr lang="en-AU" sz="1400" dirty="0" smtClean="0"/>
              <a:t>make sure that every </a:t>
            </a:r>
            <a:r>
              <a:rPr lang="en-AU" sz="1400" dirty="0" smtClean="0"/>
              <a:t>right </a:t>
            </a:r>
            <a:r>
              <a:rPr lang="en-AU" sz="1400" dirty="0" smtClean="0"/>
              <a:t>is respected</a:t>
            </a:r>
            <a:r>
              <a:rPr lang="en-AU" sz="1600" dirty="0" smtClean="0"/>
              <a:t>. </a:t>
            </a:r>
          </a:p>
          <a:p>
            <a:pPr>
              <a:buNone/>
            </a:pPr>
            <a:r>
              <a:rPr lang="en-AU" sz="1400" dirty="0" smtClean="0"/>
              <a:t> Some of your </a:t>
            </a:r>
            <a:r>
              <a:rPr lang="en-AU" sz="1400" dirty="0" smtClean="0"/>
              <a:t>rights that could be violated by bullying </a:t>
            </a:r>
            <a:r>
              <a:rPr lang="en-AU" sz="1400" dirty="0" smtClean="0"/>
              <a:t>are:</a:t>
            </a:r>
          </a:p>
          <a:p>
            <a:r>
              <a:rPr lang="en-AU" sz="1400" dirty="0" smtClean="0"/>
              <a:t>Your right to be free from mental, emotional and physical violence</a:t>
            </a:r>
            <a:r>
              <a:rPr lang="en-AU" sz="1400" dirty="0" smtClean="0"/>
              <a:t>.</a:t>
            </a:r>
          </a:p>
          <a:p>
            <a:r>
              <a:rPr lang="en-AU" sz="1400" dirty="0" smtClean="0"/>
              <a:t>Your right to work and have a fair and safe workplace</a:t>
            </a:r>
            <a:r>
              <a:rPr lang="en-AU" sz="1400" dirty="0" smtClean="0"/>
              <a:t>.</a:t>
            </a:r>
          </a:p>
          <a:p>
            <a:r>
              <a:rPr lang="en-AU" sz="1400" dirty="0" smtClean="0"/>
              <a:t>Your right to education</a:t>
            </a:r>
            <a:r>
              <a:rPr lang="en-AU" sz="1400" dirty="0" smtClean="0"/>
              <a:t>.</a:t>
            </a:r>
          </a:p>
          <a:p>
            <a:r>
              <a:rPr lang="en-AU" sz="1400" dirty="0" smtClean="0"/>
              <a:t>Your right to privacy</a:t>
            </a:r>
            <a:r>
              <a:rPr lang="en-AU" sz="1400" dirty="0" smtClean="0"/>
              <a:t>.</a:t>
            </a:r>
          </a:p>
          <a:p>
            <a:pPr>
              <a:buNone/>
            </a:pPr>
            <a:r>
              <a:rPr lang="en-AU" sz="1400" dirty="0" smtClean="0"/>
              <a:t>RESPONSIBILITIES: </a:t>
            </a:r>
            <a:r>
              <a:rPr lang="en-AU" sz="1400" b="1" dirty="0" smtClean="0"/>
              <a:t> </a:t>
            </a:r>
          </a:p>
          <a:p>
            <a:r>
              <a:rPr lang="en-AU" sz="1400" dirty="0" smtClean="0"/>
              <a:t>W</a:t>
            </a:r>
            <a:r>
              <a:rPr lang="en-AU" sz="1400" dirty="0" smtClean="0"/>
              <a:t>e have </a:t>
            </a:r>
            <a:r>
              <a:rPr lang="en-AU" sz="1400" dirty="0" smtClean="0"/>
              <a:t>responsibilities to respect and protect the rights of others.  This means that it is important to always be respectful of other people. We all have a responsibility to avoid all forms of bullying, including spreading </a:t>
            </a:r>
            <a:r>
              <a:rPr lang="en-AU" sz="1400" dirty="0" smtClean="0"/>
              <a:t>rumours </a:t>
            </a:r>
            <a:r>
              <a:rPr lang="en-AU" sz="1400" dirty="0" smtClean="0"/>
              <a:t>or </a:t>
            </a:r>
            <a:r>
              <a:rPr lang="en-AU" sz="1400" dirty="0" smtClean="0"/>
              <a:t>making </a:t>
            </a:r>
            <a:r>
              <a:rPr lang="en-AU" sz="1400" dirty="0" smtClean="0"/>
              <a:t>comments about others online. </a:t>
            </a:r>
            <a:endParaRPr lang="en-AU" sz="1400" dirty="0" smtClean="0"/>
          </a:p>
          <a:p>
            <a:r>
              <a:rPr lang="en-AU" sz="1400" dirty="0" smtClean="0"/>
              <a:t>Your school has a responsibility to provide a safe learning environment free from violence, harassment and bullying. This protects your right to education. </a:t>
            </a:r>
          </a:p>
          <a:p>
            <a:endParaRPr lang="en-AU" sz="1400" dirty="0" smtClean="0"/>
          </a:p>
          <a:p>
            <a:pPr>
              <a:buNone/>
            </a:pPr>
            <a:endParaRPr lang="en-AU" sz="1400" dirty="0" smtClean="0"/>
          </a:p>
          <a:p>
            <a:pPr>
              <a:buNone/>
            </a:pPr>
            <a:endParaRPr lang="en-AU"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230</TotalTime>
  <Words>1391</Words>
  <Application>Microsoft Office PowerPoint</Application>
  <PresentationFormat>On-screen Show (4:3)</PresentationFormat>
  <Paragraphs>87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Opulent</vt:lpstr>
      <vt:lpstr>Area of study 3: Health issues for Australia's youth  Cyber-safety   By Victoria Coto</vt:lpstr>
      <vt:lpstr>Slide 2</vt:lpstr>
      <vt:lpstr>Slide 3</vt:lpstr>
      <vt:lpstr>Slide 4</vt:lpstr>
      <vt:lpstr>Slide 5</vt:lpstr>
      <vt:lpstr>Cyber Safety</vt:lpstr>
      <vt:lpstr>Incidence and prevalence and changes over time</vt:lpstr>
      <vt:lpstr>Government, Community and programs</vt:lpstr>
      <vt:lpstr>Rights and Responsibilities for youth</vt:lpstr>
      <vt:lpstr>Bibliography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victoria</dc:creator>
  <cp:lastModifiedBy>victoria</cp:lastModifiedBy>
  <cp:revision>24</cp:revision>
  <dcterms:created xsi:type="dcterms:W3CDTF">2011-05-12T08:11:14Z</dcterms:created>
  <dcterms:modified xsi:type="dcterms:W3CDTF">2011-05-19T10:13:22Z</dcterms:modified>
</cp:coreProperties>
</file>